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62" r:id="rId5"/>
    <p:sldId id="264" r:id="rId6"/>
    <p:sldId id="265" r:id="rId7"/>
    <p:sldId id="266" r:id="rId8"/>
    <p:sldId id="263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A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2" autoAdjust="0"/>
    <p:restoredTop sz="93983" autoAdjust="0"/>
  </p:normalViewPr>
  <p:slideViewPr>
    <p:cSldViewPr>
      <p:cViewPr varScale="1">
        <p:scale>
          <a:sx n="83" d="100"/>
          <a:sy n="83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2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D2E4-6729-4C31-969A-30DA402E2B8A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AAA2-84F9-4CC4-9C51-E6697EB33F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96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23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2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CD1B-7DD7-4C39-9435-B90CFAE36F39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.w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3.wmf"/><Relationship Id="rId18" Type="http://schemas.openxmlformats.org/officeDocument/2006/relationships/oleObject" Target="../embeddings/oleObject77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77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2.wmf"/><Relationship Id="rId5" Type="http://schemas.openxmlformats.org/officeDocument/2006/relationships/image" Target="../media/image2.wmf"/><Relationship Id="rId15" Type="http://schemas.openxmlformats.org/officeDocument/2006/relationships/image" Target="../media/image74.wmf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6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1.wmf"/><Relationship Id="rId14" Type="http://schemas.openxmlformats.org/officeDocument/2006/relationships/oleObject" Target="../embeddings/oleObject7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8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6.wmf"/><Relationship Id="rId4" Type="http://schemas.openxmlformats.org/officeDocument/2006/relationships/image" Target="../media/image20.png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5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24" Type="http://schemas.openxmlformats.org/officeDocument/2006/relationships/oleObject" Target="../embeddings/oleObject30.bin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image" Target="../media/image30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5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Relationship Id="rId22" Type="http://schemas.openxmlformats.org/officeDocument/2006/relationships/oleObject" Target="../embeddings/oleObject4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3.wmf"/><Relationship Id="rId18" Type="http://schemas.openxmlformats.org/officeDocument/2006/relationships/image" Target="../media/image55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2.bin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4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60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7.wmf"/><Relationship Id="rId4" Type="http://schemas.openxmlformats.org/officeDocument/2006/relationships/image" Target="../media/image60.png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5.wmf"/><Relationship Id="rId18" Type="http://schemas.openxmlformats.org/officeDocument/2006/relationships/oleObject" Target="../embeddings/oleObject68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69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8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8"/>
          <p:cNvSpPr>
            <a:spLocks noChangeArrowheads="1"/>
          </p:cNvSpPr>
          <p:nvPr/>
        </p:nvSpPr>
        <p:spPr bwMode="auto">
          <a:xfrm>
            <a:off x="166731" y="5348116"/>
            <a:ext cx="2136838" cy="492125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Comic Sans MS" pitchFamily="66" charset="0"/>
              </a:rPr>
              <a:t>Magnetic model systems   </a:t>
            </a:r>
          </a:p>
          <a:p>
            <a:pPr algn="ctr">
              <a:defRPr/>
            </a:pP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8848" y="1535668"/>
            <a:ext cx="5711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start with a reminder and a </a:t>
            </a:r>
            <a:r>
              <a:rPr lang="en-US" u="sng" dirty="0" smtClean="0">
                <a:latin typeface="Comic Sans MS" pitchFamily="66" charset="0"/>
              </a:rPr>
              <a:t>word of caution</a:t>
            </a:r>
            <a:r>
              <a:rPr lang="en-US" dirty="0" smtClean="0">
                <a:latin typeface="Comic Sans MS" pitchFamily="66" charset="0"/>
              </a:rPr>
              <a:t>: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0" y="1081088"/>
            <a:ext cx="75616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Goal: Using magnetic model systems to study interaction phenomena </a:t>
            </a:r>
            <a:endParaRPr lang="en-US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4318" y="3429000"/>
            <a:ext cx="61911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know from thermodynamics that Gibbs free energy: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619750" y="3792537"/>
            <a:ext cx="2016125" cy="1008063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6200169" y="3430310"/>
            <a:ext cx="119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G=G(T,H)</a:t>
            </a:r>
          </a:p>
        </p:txBody>
      </p:sp>
      <p:sp>
        <p:nvSpPr>
          <p:cNvPr id="18" name="Rectangle 28"/>
          <p:cNvSpPr>
            <a:spLocks noChangeArrowheads="1"/>
          </p:cNvSpPr>
          <p:nvPr/>
        </p:nvSpPr>
        <p:spPr bwMode="auto">
          <a:xfrm>
            <a:off x="152400" y="3962400"/>
            <a:ext cx="22955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20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761698"/>
              </p:ext>
            </p:extLst>
          </p:nvPr>
        </p:nvGraphicFramePr>
        <p:xfrm>
          <a:off x="206375" y="4106862"/>
          <a:ext cx="22796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" name="Equation" r:id="rId4" imgW="1434960" imgH="228600" progId="Equation.DSMT4">
                  <p:embed/>
                </p:oleObj>
              </mc:Choice>
              <mc:Fallback>
                <p:oleObj name="Equation" r:id="rId4" imgW="1434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" y="4106862"/>
                        <a:ext cx="22796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AutoShape 31"/>
          <p:cNvSpPr>
            <a:spLocks noChangeArrowheads="1"/>
          </p:cNvSpPr>
          <p:nvPr/>
        </p:nvSpPr>
        <p:spPr bwMode="auto">
          <a:xfrm>
            <a:off x="2667000" y="4224337"/>
            <a:ext cx="215900" cy="144463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22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580113"/>
              </p:ext>
            </p:extLst>
          </p:nvPr>
        </p:nvGraphicFramePr>
        <p:xfrm>
          <a:off x="3432175" y="3946525"/>
          <a:ext cx="13319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" name="Equation" r:id="rId6" imgW="838080" imgH="444240" progId="Equation.DSMT4">
                  <p:embed/>
                </p:oleObj>
              </mc:Choice>
              <mc:Fallback>
                <p:oleObj name="Equation" r:id="rId6" imgW="8380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3946525"/>
                        <a:ext cx="1331913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5095875" y="4100512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and</a:t>
            </a:r>
          </a:p>
        </p:txBody>
      </p:sp>
      <p:graphicFrame>
        <p:nvGraphicFramePr>
          <p:cNvPr id="2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354938"/>
              </p:ext>
            </p:extLst>
          </p:nvPr>
        </p:nvGraphicFramePr>
        <p:xfrm>
          <a:off x="5745163" y="3937000"/>
          <a:ext cx="18748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" name="Equation" r:id="rId8" imgW="1180800" imgH="444240" progId="Equation.DSMT4">
                  <p:embed/>
                </p:oleObj>
              </mc:Choice>
              <mc:Fallback>
                <p:oleObj name="Equation" r:id="rId8" imgW="11808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3937000"/>
                        <a:ext cx="1874837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67147" y="1981200"/>
            <a:ext cx="65950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If, without further thought, we use our standard approach </a:t>
            </a:r>
            <a:endParaRPr lang="en-US" dirty="0">
              <a:solidFill>
                <a:srgbClr val="0DA311"/>
              </a:solidFill>
              <a:latin typeface="Comic Sans MS" pitchFamily="66" charset="0"/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7147" y="2425747"/>
            <a:ext cx="14414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Hamiltonian</a:t>
            </a:r>
            <a:endParaRPr lang="en-US" dirty="0">
              <a:solidFill>
                <a:srgbClr val="0DA311"/>
              </a:solidFill>
              <a:latin typeface="Comic Sans MS" pitchFamily="66" charset="0"/>
            </a:endParaRPr>
          </a:p>
        </p:txBody>
      </p:sp>
      <p:sp>
        <p:nvSpPr>
          <p:cNvPr id="27" name="AutoShape 31"/>
          <p:cNvSpPr>
            <a:spLocks noChangeArrowheads="1"/>
          </p:cNvSpPr>
          <p:nvPr/>
        </p:nvSpPr>
        <p:spPr bwMode="auto">
          <a:xfrm>
            <a:off x="1594923" y="2550812"/>
            <a:ext cx="215900" cy="144463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905000" y="2438400"/>
            <a:ext cx="1670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DA311"/>
                </a:solidFill>
                <a:latin typeface="Comic Sans MS" pitchFamily="66" charset="0"/>
              </a:rPr>
              <a:t>Eigenenergies</a:t>
            </a:r>
            <a:endParaRPr lang="en-US" dirty="0">
              <a:solidFill>
                <a:srgbClr val="0DA311"/>
              </a:solidFill>
              <a:latin typeface="Comic Sans MS" pitchFamily="66" charset="0"/>
            </a:endParaRPr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>
            <a:off x="304800" y="2921409"/>
            <a:ext cx="215900" cy="144463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85800" y="2831068"/>
            <a:ext cx="34163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DA311"/>
                </a:solidFill>
                <a:latin typeface="Comic Sans MS" pitchFamily="66" charset="0"/>
              </a:rPr>
              <a:t>c</a:t>
            </a:r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anonical partition function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Z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2" name="AutoShape 31"/>
          <p:cNvSpPr>
            <a:spLocks noChangeArrowheads="1"/>
          </p:cNvSpPr>
          <p:nvPr/>
        </p:nvSpPr>
        <p:spPr bwMode="auto">
          <a:xfrm>
            <a:off x="4114800" y="2938203"/>
            <a:ext cx="215900" cy="144463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4419600" y="2812962"/>
            <a:ext cx="29674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Helmholtz free </a:t>
            </a:r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energy, F </a:t>
            </a:r>
            <a:endParaRPr lang="en-US" dirty="0">
              <a:solidFill>
                <a:srgbClr val="0DA311"/>
              </a:solidFill>
              <a:latin typeface="Comic Sans MS" pitchFamily="66" charset="0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7335010" y="2350532"/>
            <a:ext cx="226675" cy="8498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7543800" y="2429470"/>
            <a:ext cx="16385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Contradiction</a:t>
            </a:r>
          </a:p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f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or magnetic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systems</a:t>
            </a:r>
            <a:endParaRPr lang="en-US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37" name="Picture 15" descr="Fing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4270" y="1582582"/>
            <a:ext cx="60325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76200" y="5029200"/>
            <a:ext cx="18277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Next we show: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528705"/>
              </p:ext>
            </p:extLst>
          </p:nvPr>
        </p:nvGraphicFramePr>
        <p:xfrm>
          <a:off x="231959" y="5398532"/>
          <a:ext cx="20986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" name="Equation" r:id="rId11" imgW="1320480" imgH="228600" progId="Equation.DSMT4">
                  <p:embed/>
                </p:oleObj>
              </mc:Choice>
              <mc:Fallback>
                <p:oleObj name="Equation" r:id="rId11" imgW="1320480" imgH="228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59" y="5398532"/>
                        <a:ext cx="20986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303568" y="5354721"/>
            <a:ext cx="685476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700" dirty="0">
                <a:solidFill>
                  <a:srgbClr val="0DA311"/>
                </a:solidFill>
                <a:latin typeface="Comic Sans MS" pitchFamily="66" charset="0"/>
              </a:rPr>
              <a:t>r</a:t>
            </a:r>
            <a:r>
              <a:rPr lang="en-US" sz="1700" dirty="0" smtClean="0">
                <a:solidFill>
                  <a:srgbClr val="0DA311"/>
                </a:solidFill>
                <a:latin typeface="Comic Sans MS" pitchFamily="66" charset="0"/>
              </a:rPr>
              <a:t>ather than F, which is very tempting to assume, in fact confused</a:t>
            </a:r>
          </a:p>
          <a:p>
            <a:r>
              <a:rPr lang="en-US" sz="1700" dirty="0">
                <a:solidFill>
                  <a:srgbClr val="0DA311"/>
                </a:solidFill>
                <a:latin typeface="Comic Sans MS" pitchFamily="66" charset="0"/>
              </a:rPr>
              <a:t>f</a:t>
            </a:r>
            <a:r>
              <a:rPr lang="en-US" sz="1700" dirty="0" smtClean="0">
                <a:solidFill>
                  <a:srgbClr val="0DA311"/>
                </a:solidFill>
                <a:latin typeface="Comic Sans MS" pitchFamily="66" charset="0"/>
              </a:rPr>
              <a:t>requently in the literature </a:t>
            </a:r>
            <a:r>
              <a:rPr lang="en-US" sz="1700" dirty="0" smtClean="0">
                <a:solidFill>
                  <a:srgbClr val="FF0000"/>
                </a:solidFill>
                <a:latin typeface="Comic Sans MS" pitchFamily="66" charset="0"/>
              </a:rPr>
              <a:t>but nevertheless </a:t>
            </a:r>
            <a:r>
              <a:rPr lang="en-US" sz="1700" u="sng" dirty="0" smtClean="0">
                <a:solidFill>
                  <a:srgbClr val="FF0000"/>
                </a:solidFill>
                <a:latin typeface="Comic Sans MS" pitchFamily="66" charset="0"/>
              </a:rPr>
              <a:t>wrong</a:t>
            </a:r>
            <a:r>
              <a:rPr lang="en-US" sz="1700" dirty="0" smtClean="0">
                <a:solidFill>
                  <a:srgbClr val="FF0000"/>
                </a:solidFill>
                <a:latin typeface="Comic Sans MS" pitchFamily="66" charset="0"/>
              </a:rPr>
              <a:t> !!!</a:t>
            </a:r>
            <a:endParaRPr lang="en-US" sz="17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2363405" y="5943600"/>
            <a:ext cx="506420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700" dirty="0" smtClean="0">
                <a:solidFill>
                  <a:srgbClr val="FF0000"/>
                </a:solidFill>
                <a:latin typeface="Comic Sans MS" pitchFamily="66" charset="0"/>
              </a:rPr>
              <a:t>Note: F=F(T,M)</a:t>
            </a:r>
          </a:p>
          <a:p>
            <a:r>
              <a:rPr lang="en-US" sz="1700" dirty="0" smtClean="0">
                <a:solidFill>
                  <a:srgbClr val="FF0000"/>
                </a:solidFill>
                <a:latin typeface="Comic Sans MS" pitchFamily="66" charset="0"/>
              </a:rPr>
              <a:t>Helmholtz free energy is a function of T and M </a:t>
            </a:r>
            <a:endParaRPr lang="en-US" sz="17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3" grpId="0"/>
      <p:bldP spid="48" grpId="0"/>
      <p:bldP spid="11" grpId="0"/>
      <p:bldP spid="15" grpId="0" animBg="1"/>
      <p:bldP spid="17" grpId="0"/>
      <p:bldP spid="18" grpId="0" animBg="1"/>
      <p:bldP spid="21" grpId="0" animBg="1"/>
      <p:bldP spid="23" grpId="0"/>
      <p:bldP spid="25" grpId="0"/>
      <p:bldP spid="26" grpId="0"/>
      <p:bldP spid="27" grpId="0" animBg="1"/>
      <p:bldP spid="28" grpId="0"/>
      <p:bldP spid="29" grpId="0" animBg="1"/>
      <p:bldP spid="30" grpId="0"/>
      <p:bldP spid="32" grpId="0" animBg="1"/>
      <p:bldP spid="34" grpId="0"/>
      <p:bldP spid="2" grpId="0" animBg="1"/>
      <p:bldP spid="36" grpId="0"/>
      <p:bldP spid="38" grpId="0"/>
      <p:bldP spid="41" grpId="0"/>
      <p:bldP spid="4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28600" y="76200"/>
            <a:ext cx="838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Entropy per particle s=S/N</a:t>
            </a:r>
            <a:endParaRPr lang="en-US" b="1" dirty="0" smtClean="0">
              <a:solidFill>
                <a:srgbClr val="0070C0"/>
              </a:solidFill>
              <a:latin typeface="Comic Sans MS" pitchFamily="66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17320"/>
              </p:ext>
            </p:extLst>
          </p:nvPr>
        </p:nvGraphicFramePr>
        <p:xfrm>
          <a:off x="304800" y="542925"/>
          <a:ext cx="13319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3" name="Equation" r:id="rId4" imgW="837836" imgH="444307" progId="Equation.DSMT4">
                  <p:embed/>
                </p:oleObj>
              </mc:Choice>
              <mc:Fallback>
                <p:oleObj name="Equation" r:id="rId4" imgW="837836" imgH="444307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42925"/>
                        <a:ext cx="1331913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828800" y="771525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571907"/>
              </p:ext>
            </p:extLst>
          </p:nvPr>
        </p:nvGraphicFramePr>
        <p:xfrm>
          <a:off x="2286000" y="533400"/>
          <a:ext cx="23399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4" name="Equation" r:id="rId6" imgW="1473120" imgH="444240" progId="Equation.DSMT4">
                  <p:embed/>
                </p:oleObj>
              </mc:Choice>
              <mc:Fallback>
                <p:oleObj name="Equation" r:id="rId6" imgW="147312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33400"/>
                        <a:ext cx="233997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54119"/>
              </p:ext>
            </p:extLst>
          </p:nvPr>
        </p:nvGraphicFramePr>
        <p:xfrm>
          <a:off x="4648200" y="545655"/>
          <a:ext cx="42719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5" name="Equation" r:id="rId8" imgW="2692080" imgH="393480" progId="Equation.DSMT4">
                  <p:embed/>
                </p:oleObj>
              </mc:Choice>
              <mc:Fallback>
                <p:oleObj name="Equation" r:id="rId8" imgW="26920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45655"/>
                        <a:ext cx="4271962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648604"/>
              </p:ext>
            </p:extLst>
          </p:nvPr>
        </p:nvGraphicFramePr>
        <p:xfrm>
          <a:off x="2552700" y="1228725"/>
          <a:ext cx="37306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6" name="Equation" r:id="rId10" imgW="2349360" imgH="482400" progId="Equation.DSMT4">
                  <p:embed/>
                </p:oleObj>
              </mc:Choice>
              <mc:Fallback>
                <p:oleObj name="Equation" r:id="rId10" imgW="234936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228725"/>
                        <a:ext cx="373062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81000" y="2260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780228"/>
              </p:ext>
            </p:extLst>
          </p:nvPr>
        </p:nvGraphicFramePr>
        <p:xfrm>
          <a:off x="808038" y="1990725"/>
          <a:ext cx="4075112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7" name="Equation" r:id="rId12" imgW="2565360" imgH="482400" progId="Equation.DSMT4">
                  <p:embed/>
                </p:oleObj>
              </mc:Choice>
              <mc:Fallback>
                <p:oleObj name="Equation" r:id="rId12" imgW="2565360" imgH="482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1990725"/>
                        <a:ext cx="4075112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334000" y="2190234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In the limit of H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Symbol"/>
              </a:rPr>
              <a:t>0</a:t>
            </a:r>
            <a:endParaRPr lang="en-US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381000" y="3133725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117432"/>
              </p:ext>
            </p:extLst>
          </p:nvPr>
        </p:nvGraphicFramePr>
        <p:xfrm>
          <a:off x="841676" y="2828925"/>
          <a:ext cx="62706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8" name="Equation" r:id="rId14" imgW="3949560" imgH="533160" progId="Equation.DSMT4">
                  <p:embed/>
                </p:oleObj>
              </mc:Choice>
              <mc:Fallback>
                <p:oleObj name="Equation" r:id="rId14" imgW="394956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676" y="2828925"/>
                        <a:ext cx="6270625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ight Brace 17"/>
          <p:cNvSpPr/>
          <p:nvPr/>
        </p:nvSpPr>
        <p:spPr>
          <a:xfrm rot="5400000">
            <a:off x="3661376" y="1704198"/>
            <a:ext cx="381000" cy="2209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581400" y="2809098"/>
            <a:ext cx="38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  <a:sym typeface="Symbol"/>
              </a:rPr>
              <a:t>0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7696200" y="3063359"/>
            <a:ext cx="76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ith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29016"/>
              </p:ext>
            </p:extLst>
          </p:nvPr>
        </p:nvGraphicFramePr>
        <p:xfrm>
          <a:off x="304800" y="3821112"/>
          <a:ext cx="4799013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9" name="Equation" r:id="rId16" imgW="3022560" imgH="711000" progId="Equation.DSMT4">
                  <p:embed/>
                </p:oleObj>
              </mc:Choice>
              <mc:Fallback>
                <p:oleObj name="Equation" r:id="rId16" imgW="3022560" imgH="7110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821112"/>
                        <a:ext cx="4799013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444200" y="5497513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32105"/>
              </p:ext>
            </p:extLst>
          </p:nvPr>
        </p:nvGraphicFramePr>
        <p:xfrm>
          <a:off x="968375" y="5410200"/>
          <a:ext cx="17748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0" name="Equation" r:id="rId18" imgW="1117440" imgH="253800" progId="Equation.DSMT4">
                  <p:embed/>
                </p:oleObj>
              </mc:Choice>
              <mc:Fallback>
                <p:oleObj name="Equation" r:id="rId18" imgW="1117440" imgH="253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5410200"/>
                        <a:ext cx="17748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ight Brace 24"/>
          <p:cNvSpPr/>
          <p:nvPr/>
        </p:nvSpPr>
        <p:spPr>
          <a:xfrm rot="5400000">
            <a:off x="2181312" y="5605250"/>
            <a:ext cx="282081" cy="5603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1752600" y="6061925"/>
            <a:ext cx="144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multiplicity</a:t>
            </a:r>
            <a:endParaRPr lang="en-US" baseline="-25000" dirty="0">
              <a:solidFill>
                <a:srgbClr val="0DA311"/>
              </a:solidFill>
              <a:latin typeface="Comic Sans MS" pitchFamily="66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4924431" y="3432692"/>
            <a:ext cx="4527417" cy="3638034"/>
            <a:chOff x="4924431" y="3432692"/>
            <a:chExt cx="4527417" cy="3638034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7545594"/>
                </p:ext>
              </p:extLst>
            </p:nvPr>
          </p:nvGraphicFramePr>
          <p:xfrm>
            <a:off x="4924431" y="3432692"/>
            <a:ext cx="4159853" cy="36380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71" name="Graph" r:id="rId20" imgW="3594240" imgH="3143520" progId="Origin50.Graph">
                    <p:embed/>
                  </p:oleObj>
                </mc:Choice>
                <mc:Fallback>
                  <p:oleObj name="Graph" r:id="rId20" imgW="3594240" imgH="3143520" progId="Origin50.Graph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4924431" y="3432692"/>
                          <a:ext cx="4159853" cy="363803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5666232" y="3581400"/>
              <a:ext cx="2438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rgbClr val="0DA311"/>
                  </a:solidFill>
                  <a:latin typeface="Comic Sans MS" pitchFamily="66" charset="0"/>
                </a:rPr>
                <a:t>Example for J=1/2</a:t>
              </a:r>
              <a:endParaRPr lang="en-US" baseline="-25000" dirty="0">
                <a:solidFill>
                  <a:srgbClr val="0DA311"/>
                </a:solidFill>
                <a:latin typeface="Comic Sans MS" pitchFamily="66" charset="0"/>
              </a:endParaRPr>
            </a:p>
          </p:txBody>
        </p: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8689848" y="3886200"/>
              <a:ext cx="76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ln2</a:t>
              </a:r>
              <a:endParaRPr lang="en-US" baseline="-25000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00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1" grpId="0" animBg="1"/>
      <p:bldP spid="13" grpId="0"/>
      <p:bldP spid="15" grpId="0" animBg="1"/>
      <p:bldP spid="18" grpId="0" animBg="1"/>
      <p:bldP spid="19" grpId="0"/>
      <p:bldP spid="22" grpId="0"/>
      <p:bldP spid="24" grpId="0" animBg="1"/>
      <p:bldP spid="25" grpId="0" animBg="1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14"/>
          <p:cNvSpPr>
            <a:spLocks noChangeArrowheads="1"/>
          </p:cNvSpPr>
          <p:nvPr/>
        </p:nvSpPr>
        <p:spPr bwMode="auto">
          <a:xfrm>
            <a:off x="3356572" y="5486400"/>
            <a:ext cx="3044228" cy="12192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52400" y="381000"/>
            <a:ext cx="88745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consider for simplicity </a:t>
            </a:r>
            <a:r>
              <a:rPr lang="en-US" i="1" dirty="0" smtClean="0"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independent Ising spins </a:t>
            </a:r>
            <a:r>
              <a:rPr lang="en-US" dirty="0" smtClean="0">
                <a:latin typeface="Comic Sans MS" pitchFamily="66" charset="0"/>
                <a:sym typeface="Symbol"/>
              </a:rPr>
              <a:t></a:t>
            </a:r>
            <a:r>
              <a:rPr lang="en-US" baseline="-25000" dirty="0" err="1" smtClean="0">
                <a:latin typeface="Comic Sans MS" pitchFamily="66" charset="0"/>
                <a:sym typeface="Symbol"/>
              </a:rPr>
              <a:t>i</a:t>
            </a:r>
            <a:r>
              <a:rPr lang="en-US" dirty="0" smtClean="0">
                <a:latin typeface="Comic Sans MS" pitchFamily="66" charset="0"/>
                <a:sym typeface="Symbol"/>
              </a:rPr>
              <a:t>=1 </a:t>
            </a:r>
            <a:r>
              <a:rPr lang="en-US" dirty="0" smtClean="0">
                <a:latin typeface="Comic Sans MS" pitchFamily="66" charset="0"/>
              </a:rPr>
              <a:t>in a magnetic field </a:t>
            </a:r>
            <a:r>
              <a:rPr lang="en-US" i="1" dirty="0" smtClean="0">
                <a:latin typeface="Comic Sans MS" pitchFamily="66" charset="0"/>
              </a:rPr>
              <a:t>H</a:t>
            </a:r>
            <a:endParaRPr lang="en-US" i="1" baseline="-25000" dirty="0">
              <a:latin typeface="Comic Sans MS" pitchFamily="66" charset="0"/>
            </a:endParaRPr>
          </a:p>
        </p:txBody>
      </p:sp>
      <p:graphicFrame>
        <p:nvGraphicFramePr>
          <p:cNvPr id="2116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536278"/>
              </p:ext>
            </p:extLst>
          </p:nvPr>
        </p:nvGraphicFramePr>
        <p:xfrm>
          <a:off x="259530" y="1295400"/>
          <a:ext cx="215741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" name="Equation" r:id="rId4" imgW="1218960" imgH="431640" progId="Equation.DSMT4">
                  <p:embed/>
                </p:oleObj>
              </mc:Choice>
              <mc:Fallback>
                <p:oleObj name="Equation" r:id="rId4" imgW="1218960" imgH="4316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30" y="1295400"/>
                        <a:ext cx="2157413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304800" y="2461036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18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066696"/>
              </p:ext>
            </p:extLst>
          </p:nvPr>
        </p:nvGraphicFramePr>
        <p:xfrm>
          <a:off x="906809" y="2362200"/>
          <a:ext cx="1416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" name="Equation" r:id="rId6" imgW="799920" imgH="342720" progId="Equation.DSMT4">
                  <p:embed/>
                </p:oleObj>
              </mc:Choice>
              <mc:Fallback>
                <p:oleObj name="Equation" r:id="rId6" imgW="799920" imgH="34272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809" y="2362200"/>
                        <a:ext cx="14160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116188" y="791774"/>
            <a:ext cx="58272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The magnetic energy of the </a:t>
            </a:r>
            <a:r>
              <a:rPr lang="en-US" i="1" dirty="0" smtClean="0"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particle system reads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2514600" y="1505894"/>
            <a:ext cx="657904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here the microstate </a:t>
            </a:r>
            <a:r>
              <a:rPr lang="en-US" dirty="0" smtClean="0">
                <a:latin typeface="Comic Sans MS" pitchFamily="66" charset="0"/>
                <a:sym typeface="Symbol"/>
              </a:rPr>
              <a:t> depends on (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1,</a:t>
            </a:r>
            <a:r>
              <a:rPr lang="en-US" dirty="0">
                <a:latin typeface="Comic Sans MS" pitchFamily="66" charset="0"/>
                <a:sym typeface="Symbol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</a:t>
            </a:r>
            <a:r>
              <a:rPr lang="en-US" baseline="-25000" dirty="0">
                <a:latin typeface="Comic Sans MS" pitchFamily="66" charset="0"/>
                <a:sym typeface="Symbol"/>
              </a:rPr>
              <a:t>2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, …, </a:t>
            </a:r>
            <a:r>
              <a:rPr lang="en-US" dirty="0" smtClean="0">
                <a:latin typeface="Comic Sans MS" pitchFamily="66" charset="0"/>
                <a:sym typeface="Symbol"/>
              </a:rPr>
              <a:t>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N</a:t>
            </a:r>
            <a:r>
              <a:rPr lang="en-US" dirty="0" smtClean="0">
                <a:latin typeface="Comic Sans MS" pitchFamily="66" charset="0"/>
                <a:sym typeface="Symbol"/>
              </a:rPr>
              <a:t>)</a:t>
            </a:r>
          </a:p>
          <a:p>
            <a:r>
              <a:rPr lang="en-US" dirty="0">
                <a:latin typeface="Comic Sans MS" pitchFamily="66" charset="0"/>
                <a:sym typeface="Symbol"/>
              </a:rPr>
              <a:t>a</a:t>
            </a:r>
            <a:r>
              <a:rPr lang="en-US" dirty="0" smtClean="0">
                <a:latin typeface="Comic Sans MS" pitchFamily="66" charset="0"/>
                <a:sym typeface="Symbol"/>
              </a:rPr>
              <a:t>nd m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0</a:t>
            </a:r>
            <a:r>
              <a:rPr lang="en-US" dirty="0" smtClean="0">
                <a:latin typeface="Comic Sans MS" pitchFamily="66" charset="0"/>
                <a:sym typeface="Symbol"/>
              </a:rPr>
              <a:t> is the magnitude of the magnetic moment of a spin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600145"/>
              </p:ext>
            </p:extLst>
          </p:nvPr>
        </p:nvGraphicFramePr>
        <p:xfrm>
          <a:off x="2438400" y="2060797"/>
          <a:ext cx="17065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" name="Equation" r:id="rId8" imgW="965160" imgH="507960" progId="Equation.DSMT4">
                  <p:embed/>
                </p:oleObj>
              </mc:Choice>
              <mc:Fallback>
                <p:oleObj name="Equation" r:id="rId8" imgW="965160" imgH="50796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0797"/>
                        <a:ext cx="1706562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4517982" y="2544083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575951"/>
              </p:ext>
            </p:extLst>
          </p:nvPr>
        </p:nvGraphicFramePr>
        <p:xfrm>
          <a:off x="286693" y="3048000"/>
          <a:ext cx="399732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" name="Equation" r:id="rId10" imgW="2260440" imgH="507960" progId="Equation.DSMT4">
                  <p:embed/>
                </p:oleObj>
              </mc:Choice>
              <mc:Fallback>
                <p:oleObj name="Equation" r:id="rId10" imgW="2260440" imgH="5079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693" y="3048000"/>
                        <a:ext cx="3997325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518968"/>
              </p:ext>
            </p:extLst>
          </p:nvPr>
        </p:nvGraphicFramePr>
        <p:xfrm>
          <a:off x="4098925" y="3222625"/>
          <a:ext cx="496887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" name="Equation" r:id="rId12" imgW="2806560" imgH="457200" progId="Equation.DSMT4">
                  <p:embed/>
                </p:oleObj>
              </mc:Choice>
              <mc:Fallback>
                <p:oleObj name="Equation" r:id="rId12" imgW="2806560" imgH="4572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3222625"/>
                        <a:ext cx="4968875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257272" y="4267200"/>
            <a:ext cx="6495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32" name="AutoShape 7"/>
          <p:cNvSpPr>
            <a:spLocks noChangeArrowheads="1"/>
          </p:cNvSpPr>
          <p:nvPr/>
        </p:nvSpPr>
        <p:spPr bwMode="auto">
          <a:xfrm>
            <a:off x="2488194" y="5029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377628"/>
              </p:ext>
            </p:extLst>
          </p:nvPr>
        </p:nvGraphicFramePr>
        <p:xfrm>
          <a:off x="3030538" y="4748213"/>
          <a:ext cx="287496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" name="Equation" r:id="rId14" imgW="1625400" imgH="444240" progId="Equation.DSMT4">
                  <p:embed/>
                </p:oleObj>
              </mc:Choice>
              <mc:Fallback>
                <p:oleObj name="Equation" r:id="rId14" imgW="162540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8" y="4748213"/>
                        <a:ext cx="2874962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AutoShape 7"/>
          <p:cNvSpPr>
            <a:spLocks noChangeArrowheads="1"/>
          </p:cNvSpPr>
          <p:nvPr/>
        </p:nvSpPr>
        <p:spPr bwMode="auto">
          <a:xfrm>
            <a:off x="6019800" y="5029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570715"/>
              </p:ext>
            </p:extLst>
          </p:nvPr>
        </p:nvGraphicFramePr>
        <p:xfrm>
          <a:off x="6449841" y="4721785"/>
          <a:ext cx="24701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" name="Equation" r:id="rId16" imgW="1396800" imgH="444240" progId="Equation.DSMT4">
                  <p:embed/>
                </p:oleObj>
              </mc:Choice>
              <mc:Fallback>
                <p:oleObj name="Equation" r:id="rId16" imgW="139680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9841" y="4721785"/>
                        <a:ext cx="247015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257272" y="5911334"/>
            <a:ext cx="23871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From this we expect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850636"/>
              </p:ext>
            </p:extLst>
          </p:nvPr>
        </p:nvGraphicFramePr>
        <p:xfrm>
          <a:off x="3514253" y="5871346"/>
          <a:ext cx="2838044" cy="489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" name="Equation" r:id="rId18" imgW="1320480" imgH="228600" progId="Equation.DSMT4">
                  <p:embed/>
                </p:oleObj>
              </mc:Choice>
              <mc:Fallback>
                <p:oleObj name="Equation" r:id="rId18" imgW="132048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253" y="5871346"/>
                        <a:ext cx="2838044" cy="4894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230891"/>
              </p:ext>
            </p:extLst>
          </p:nvPr>
        </p:nvGraphicFramePr>
        <p:xfrm>
          <a:off x="304800" y="4781550"/>
          <a:ext cx="18748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" name="Equation" r:id="rId20" imgW="1180588" imgH="444307" progId="Equation.DSMT4">
                  <p:embed/>
                </p:oleObj>
              </mc:Choice>
              <mc:Fallback>
                <p:oleObj name="Equation" r:id="rId20" imgW="1180588" imgH="444307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781550"/>
                        <a:ext cx="1874837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36" grpId="0"/>
      <p:bldP spid="47" grpId="0" animBg="1"/>
      <p:bldP spid="22" grpId="0"/>
      <p:bldP spid="23" grpId="0"/>
      <p:bldP spid="25" grpId="0" animBg="1"/>
      <p:bldP spid="31" grpId="0"/>
      <p:bldP spid="32" grpId="0" animBg="1"/>
      <p:bldP spid="34" grpId="0" animBg="1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7776" y="1219200"/>
            <a:ext cx="911980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Rather than restricting to the Ising case where the spins can only point up or down</a:t>
            </a:r>
          </a:p>
          <a:p>
            <a:r>
              <a:rPr lang="en-US" dirty="0">
                <a:latin typeface="Comic Sans MS" pitchFamily="66" charset="0"/>
              </a:rPr>
              <a:t>r</a:t>
            </a:r>
            <a:r>
              <a:rPr lang="en-US" dirty="0" smtClean="0">
                <a:latin typeface="Comic Sans MS" pitchFamily="66" charset="0"/>
              </a:rPr>
              <a:t>elative to the field direction </a:t>
            </a:r>
          </a:p>
          <a:p>
            <a:endParaRPr lang="en-US" dirty="0">
              <a:latin typeface="Comic Sans MS" pitchFamily="66" charset="0"/>
            </a:endParaRPr>
          </a:p>
          <a:p>
            <a:endParaRPr lang="en-US" dirty="0" smtClean="0">
              <a:latin typeface="Comic Sans MS" pitchFamily="66" charset="0"/>
            </a:endParaRPr>
          </a:p>
          <a:p>
            <a:endParaRPr lang="en-US" dirty="0">
              <a:latin typeface="Comic Sans MS" pitchFamily="66" charset="0"/>
            </a:endParaRP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we consider the general case of </a:t>
            </a:r>
            <a:r>
              <a:rPr lang="en-US" i="1" dirty="0" smtClean="0"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independent atoms </a:t>
            </a:r>
          </a:p>
          <a:p>
            <a:r>
              <a:rPr lang="en-US" dirty="0" smtClean="0">
                <a:latin typeface="Comic Sans MS" pitchFamily="66" charset="0"/>
              </a:rPr>
              <a:t>with total angular momentum quantum number  J  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6385081" y="3959933"/>
            <a:ext cx="19207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  <a:latin typeface="Comic Sans MS" pitchFamily="66" charset="0"/>
              </a:rPr>
              <a:t>h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ere example for J=5/2</a:t>
            </a:r>
            <a:endParaRPr lang="en-US" sz="1200" baseline="-25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7" name="AutoShape 7"/>
          <p:cNvSpPr>
            <a:spLocks noChangeArrowheads="1"/>
          </p:cNvSpPr>
          <p:nvPr/>
        </p:nvSpPr>
        <p:spPr bwMode="auto">
          <a:xfrm>
            <a:off x="152400" y="398413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658640" y="3913766"/>
            <a:ext cx="518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Energy of microstate </a:t>
            </a:r>
            <a:r>
              <a:rPr lang="en-US" dirty="0">
                <a:latin typeface="Comic Sans MS" pitchFamily="66" charset="0"/>
                <a:sym typeface="Symbol"/>
              </a:rPr>
              <a:t>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2209800" y="152400"/>
            <a:ext cx="4495800" cy="7286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3169465" y="249686"/>
            <a:ext cx="274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Comic Sans MS" pitchFamily="66" charset="0"/>
              </a:rPr>
              <a:t>Paramagnetism</a:t>
            </a:r>
            <a:endParaRPr lang="en-US" sz="2800" baseline="-25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6222" name="Picture 78" descr="http://upload.wikimedia.org/wikipedia/commons/b/b7/Quantum_projection_of_S_onto_z_for_spin_half_particles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50" y="1556295"/>
            <a:ext cx="952500" cy="132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ie 1"/>
          <p:cNvSpPr/>
          <p:nvPr/>
        </p:nvSpPr>
        <p:spPr>
          <a:xfrm rot="16200000">
            <a:off x="6174855" y="1793097"/>
            <a:ext cx="2170568" cy="2175878"/>
          </a:xfrm>
          <a:prstGeom prst="pie">
            <a:avLst>
              <a:gd name="adj1" fmla="val 0"/>
              <a:gd name="adj2" fmla="val 1077049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260140" y="3791894"/>
            <a:ext cx="58846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270710" y="3429000"/>
            <a:ext cx="94232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287280" y="3066106"/>
            <a:ext cx="1060798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7248053" y="2667000"/>
            <a:ext cx="1060798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7257106" y="2353147"/>
            <a:ext cx="94232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7287299" y="2021188"/>
            <a:ext cx="58846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7270710" y="2021188"/>
            <a:ext cx="605049" cy="859847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7270709" y="2353147"/>
            <a:ext cx="942321" cy="52789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7270710" y="2667000"/>
            <a:ext cx="1038141" cy="214035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 flipV="1">
            <a:off x="7276711" y="2868441"/>
            <a:ext cx="1038142" cy="941559"/>
            <a:chOff x="7423109" y="4392441"/>
            <a:chExt cx="1038142" cy="941559"/>
          </a:xfrm>
        </p:grpSpPr>
        <p:cxnSp>
          <p:nvCxnSpPr>
            <p:cNvPr id="42" name="Straight Arrow Connector 41"/>
            <p:cNvCxnSpPr/>
            <p:nvPr/>
          </p:nvCxnSpPr>
          <p:spPr>
            <a:xfrm flipV="1">
              <a:off x="7423110" y="4392441"/>
              <a:ext cx="605049" cy="941557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7423109" y="4806110"/>
              <a:ext cx="942321" cy="52789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V="1">
              <a:off x="7423110" y="5119963"/>
              <a:ext cx="1038141" cy="214035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6096000" y="3590601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</a:t>
            </a:r>
            <a:r>
              <a:rPr lang="en-US" baseline="-25000" dirty="0" err="1" smtClean="0"/>
              <a:t>J</a:t>
            </a:r>
            <a:r>
              <a:rPr lang="en-US" dirty="0" smtClean="0"/>
              <a:t>=-J=-5/2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342706" y="320040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-3/2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248400" y="2868441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  -1/2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91918" y="2456506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  +1/2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324600" y="213360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+3/2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096000" y="1810694"/>
            <a:ext cx="1277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</a:t>
            </a:r>
            <a:r>
              <a:rPr lang="en-US" baseline="-25000" dirty="0" err="1" smtClean="0"/>
              <a:t>J</a:t>
            </a:r>
            <a:r>
              <a:rPr lang="en-US" dirty="0" smtClean="0"/>
              <a:t>=+J=+5/2</a:t>
            </a:r>
            <a:endParaRPr lang="en-US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968812"/>
              </p:ext>
            </p:extLst>
          </p:nvPr>
        </p:nvGraphicFramePr>
        <p:xfrm>
          <a:off x="487363" y="4298950"/>
          <a:ext cx="258445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4" name="Equation" r:id="rId5" imgW="1460160" imgH="431640" progId="Equation.DSMT4">
                  <p:embed/>
                </p:oleObj>
              </mc:Choice>
              <mc:Fallback>
                <p:oleObj name="Equation" r:id="rId5" imgW="1460160" imgH="43164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63" y="4298950"/>
                        <a:ext cx="258445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 Box 9"/>
          <p:cNvSpPr txBox="1">
            <a:spLocks noChangeArrowheads="1"/>
          </p:cNvSpPr>
          <p:nvPr/>
        </p:nvSpPr>
        <p:spPr bwMode="auto">
          <a:xfrm>
            <a:off x="3037432" y="4485858"/>
            <a:ext cx="14202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here now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952001"/>
              </p:ext>
            </p:extLst>
          </p:nvPr>
        </p:nvGraphicFramePr>
        <p:xfrm>
          <a:off x="4448175" y="4467225"/>
          <a:ext cx="11906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5" name="Equation" r:id="rId7" imgW="672840" imgH="228600" progId="Equation.DSMT4">
                  <p:embed/>
                </p:oleObj>
              </mc:Choice>
              <mc:Fallback>
                <p:oleObj name="Equation" r:id="rId7" imgW="67284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8175" y="4467225"/>
                        <a:ext cx="11906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AutoShape 7"/>
          <p:cNvSpPr>
            <a:spLocks noChangeArrowheads="1"/>
          </p:cNvSpPr>
          <p:nvPr/>
        </p:nvSpPr>
        <p:spPr bwMode="auto">
          <a:xfrm>
            <a:off x="152400" y="520725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96193"/>
              </p:ext>
            </p:extLst>
          </p:nvPr>
        </p:nvGraphicFramePr>
        <p:xfrm>
          <a:off x="793750" y="5089182"/>
          <a:ext cx="1416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6" name="Equation" r:id="rId9" imgW="799920" imgH="342720" progId="Equation.DSMT4">
                  <p:embed/>
                </p:oleObj>
              </mc:Choice>
              <mc:Fallback>
                <p:oleObj name="Equation" r:id="rId9" imgW="799920" imgH="34272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5089182"/>
                        <a:ext cx="14160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558521"/>
              </p:ext>
            </p:extLst>
          </p:nvPr>
        </p:nvGraphicFramePr>
        <p:xfrm>
          <a:off x="2160588" y="4800600"/>
          <a:ext cx="30353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7" name="Equation" r:id="rId11" imgW="1714320" imgH="545760" progId="Equation.DSMT4">
                  <p:embed/>
                </p:oleObj>
              </mc:Choice>
              <mc:Fallback>
                <p:oleObj name="Equation" r:id="rId11" imgW="1714320" imgH="5457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4800600"/>
                        <a:ext cx="303530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337439"/>
              </p:ext>
            </p:extLst>
          </p:nvPr>
        </p:nvGraphicFramePr>
        <p:xfrm>
          <a:off x="744967" y="5943600"/>
          <a:ext cx="61372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8" name="Equation" r:id="rId13" imgW="3466800" imgH="469800" progId="Equation.DSMT4">
                  <p:embed/>
                </p:oleObj>
              </mc:Choice>
              <mc:Fallback>
                <p:oleObj name="Equation" r:id="rId13" imgW="3466800" imgH="469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967" y="5943600"/>
                        <a:ext cx="613727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AutoShape 7"/>
          <p:cNvSpPr>
            <a:spLocks noChangeArrowheads="1"/>
          </p:cNvSpPr>
          <p:nvPr/>
        </p:nvSpPr>
        <p:spPr bwMode="auto">
          <a:xfrm>
            <a:off x="170506" y="6271783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19533"/>
              </p:ext>
            </p:extLst>
          </p:nvPr>
        </p:nvGraphicFramePr>
        <p:xfrm>
          <a:off x="6823547" y="5842000"/>
          <a:ext cx="240506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99" name="Equation" r:id="rId15" imgW="1358640" imgH="533160" progId="Equation.DSMT4">
                  <p:embed/>
                </p:oleObj>
              </mc:Choice>
              <mc:Fallback>
                <p:oleObj name="Equation" r:id="rId15" imgW="1358640" imgH="5331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3547" y="5842000"/>
                        <a:ext cx="2405063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 Box 9"/>
          <p:cNvSpPr txBox="1">
            <a:spLocks noChangeArrowheads="1"/>
          </p:cNvSpPr>
          <p:nvPr/>
        </p:nvSpPr>
        <p:spPr bwMode="auto">
          <a:xfrm>
            <a:off x="0" y="906625"/>
            <a:ext cx="92480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Note, we will use the result of the interaction free </a:t>
            </a:r>
            <a:r>
              <a:rPr lang="en-US" sz="1200" dirty="0" err="1" smtClean="0">
                <a:solidFill>
                  <a:srgbClr val="00B050"/>
                </a:solidFill>
                <a:latin typeface="Comic Sans MS" pitchFamily="66" charset="0"/>
              </a:rPr>
              <a:t>paramagentism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to find an approximate solution for the 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3d interacting 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case</a:t>
            </a:r>
            <a:endParaRPr lang="en-US" sz="1200" baseline="-250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9" grpId="0"/>
      <p:bldP spid="37" grpId="0" animBg="1"/>
      <p:bldP spid="40" grpId="0"/>
      <p:bldP spid="2" grpId="0" animBg="1"/>
      <p:bldP spid="16" grpId="0"/>
      <p:bldP spid="50" grpId="0"/>
      <p:bldP spid="51" grpId="0"/>
      <p:bldP spid="52" grpId="0"/>
      <p:bldP spid="53" grpId="0"/>
      <p:bldP spid="54" grpId="0"/>
      <p:bldP spid="55" grpId="0"/>
      <p:bldP spid="57" grpId="0" animBg="1"/>
      <p:bldP spid="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52400" y="228600"/>
            <a:ext cx="42370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To streamline the notation we define:</a:t>
            </a:r>
            <a:endParaRPr lang="en-US" dirty="0">
              <a:solidFill>
                <a:srgbClr val="0DA311"/>
              </a:solidFill>
              <a:latin typeface="Comic Sans MS" pitchFamily="66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031574"/>
              </p:ext>
            </p:extLst>
          </p:nvPr>
        </p:nvGraphicFramePr>
        <p:xfrm>
          <a:off x="4330700" y="166688"/>
          <a:ext cx="137001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66" name="Equation" r:id="rId4" imgW="774360" imgH="228600" progId="Equation.DSMT4">
                  <p:embed/>
                </p:oleObj>
              </mc:Choice>
              <mc:Fallback>
                <p:oleObj name="Equation" r:id="rId4" imgW="774360" imgH="2286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166688"/>
                        <a:ext cx="1370013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103359" y="990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603186"/>
              </p:ext>
            </p:extLst>
          </p:nvPr>
        </p:nvGraphicFramePr>
        <p:xfrm>
          <a:off x="574675" y="630238"/>
          <a:ext cx="28543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67" name="Equation" r:id="rId6" imgW="1612800" imgH="533160" progId="Equation.DSMT4">
                  <p:embed/>
                </p:oleObj>
              </mc:Choice>
              <mc:Fallback>
                <p:oleObj name="Equation" r:id="rId6" imgW="1612800" imgH="5331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630238"/>
                        <a:ext cx="2854325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245344"/>
              </p:ext>
            </p:extLst>
          </p:nvPr>
        </p:nvGraphicFramePr>
        <p:xfrm>
          <a:off x="3197225" y="833437"/>
          <a:ext cx="28543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68" name="Equation" r:id="rId8" imgW="1612800" imgH="304560" progId="Equation.DSMT4">
                  <p:embed/>
                </p:oleObj>
              </mc:Choice>
              <mc:Fallback>
                <p:oleObj name="Equation" r:id="rId8" imgW="161280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833437"/>
                        <a:ext cx="28543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45858"/>
              </p:ext>
            </p:extLst>
          </p:nvPr>
        </p:nvGraphicFramePr>
        <p:xfrm>
          <a:off x="6092825" y="810418"/>
          <a:ext cx="28987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69" name="Equation" r:id="rId10" imgW="1638000" imgH="330120" progId="Equation.DSMT4">
                  <p:embed/>
                </p:oleObj>
              </mc:Choice>
              <mc:Fallback>
                <p:oleObj name="Equation" r:id="rId10" imgW="1638000" imgH="3301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825" y="810418"/>
                        <a:ext cx="289877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ight Brace 8"/>
          <p:cNvSpPr/>
          <p:nvPr/>
        </p:nvSpPr>
        <p:spPr>
          <a:xfrm rot="5400000">
            <a:off x="7578724" y="876300"/>
            <a:ext cx="304801" cy="1447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747651"/>
              </p:ext>
            </p:extLst>
          </p:nvPr>
        </p:nvGraphicFramePr>
        <p:xfrm>
          <a:off x="7321078" y="1779760"/>
          <a:ext cx="989012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0" name="Equation" r:id="rId12" imgW="558720" imgH="444240" progId="Equation.DSMT4">
                  <p:embed/>
                </p:oleObj>
              </mc:Choice>
              <mc:Fallback>
                <p:oleObj name="Equation" r:id="rId12" imgW="55872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078" y="1779760"/>
                        <a:ext cx="989012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AutoShape 7"/>
          <p:cNvSpPr>
            <a:spLocks noChangeArrowheads="1"/>
          </p:cNvSpPr>
          <p:nvPr/>
        </p:nvSpPr>
        <p:spPr bwMode="auto">
          <a:xfrm>
            <a:off x="152400" y="2380306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466141"/>
              </p:ext>
            </p:extLst>
          </p:nvPr>
        </p:nvGraphicFramePr>
        <p:xfrm>
          <a:off x="584499" y="2041525"/>
          <a:ext cx="224790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1" name="Equation" r:id="rId14" imgW="1269720" imgH="507960" progId="Equation.DSMT4">
                  <p:embed/>
                </p:oleObj>
              </mc:Choice>
              <mc:Fallback>
                <p:oleObj name="Equation" r:id="rId14" imgW="1269720" imgH="507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499" y="2041525"/>
                        <a:ext cx="2247900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59934"/>
              </p:ext>
            </p:extLst>
          </p:nvPr>
        </p:nvGraphicFramePr>
        <p:xfrm>
          <a:off x="2998959" y="2041374"/>
          <a:ext cx="179705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2" name="Equation" r:id="rId16" imgW="1015920" imgH="507960" progId="Equation.DSMT4">
                  <p:embed/>
                </p:oleObj>
              </mc:Choice>
              <mc:Fallback>
                <p:oleObj name="Equation" r:id="rId16" imgW="1015920" imgH="507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959" y="2041374"/>
                        <a:ext cx="1797050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897926"/>
              </p:ext>
            </p:extLst>
          </p:nvPr>
        </p:nvGraphicFramePr>
        <p:xfrm>
          <a:off x="609600" y="3048000"/>
          <a:ext cx="2447925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3" name="Equation" r:id="rId18" imgW="1384200" imgH="749160" progId="Equation.DSMT4">
                  <p:embed/>
                </p:oleObj>
              </mc:Choice>
              <mc:Fallback>
                <p:oleObj name="Equation" r:id="rId18" imgW="1384200" imgH="749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0"/>
                        <a:ext cx="2447925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5880"/>
              </p:ext>
            </p:extLst>
          </p:nvPr>
        </p:nvGraphicFramePr>
        <p:xfrm>
          <a:off x="3020841" y="3048000"/>
          <a:ext cx="2447925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" name="Equation" r:id="rId20" imgW="1384200" imgH="749160" progId="Equation.DSMT4">
                  <p:embed/>
                </p:oleObj>
              </mc:Choice>
              <mc:Fallback>
                <p:oleObj name="Equation" r:id="rId20" imgW="1384200" imgH="749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841" y="3048000"/>
                        <a:ext cx="2447925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V="1">
            <a:off x="3173241" y="4114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173241" y="48768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078925"/>
              </p:ext>
            </p:extLst>
          </p:nvPr>
        </p:nvGraphicFramePr>
        <p:xfrm>
          <a:off x="3249441" y="4238540"/>
          <a:ext cx="22447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5" name="Equation" r:id="rId22" imgW="1269720" imgH="393480" progId="Equation.DSMT4">
                  <p:embed/>
                </p:oleObj>
              </mc:Choice>
              <mc:Fallback>
                <p:oleObj name="Equation" r:id="rId22" imgW="126972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441" y="4238540"/>
                        <a:ext cx="224472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384298"/>
              </p:ext>
            </p:extLst>
          </p:nvPr>
        </p:nvGraphicFramePr>
        <p:xfrm>
          <a:off x="5202066" y="3222625"/>
          <a:ext cx="38639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6" name="Equation" r:id="rId24" imgW="2184120" imgH="558720" progId="Equation.DSMT4">
                  <p:embed/>
                </p:oleObj>
              </mc:Choice>
              <mc:Fallback>
                <p:oleObj name="Equation" r:id="rId24" imgW="2184120" imgH="5587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066" y="3222625"/>
                        <a:ext cx="386397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AutoShape 7"/>
          <p:cNvSpPr>
            <a:spLocks noChangeArrowheads="1"/>
          </p:cNvSpPr>
          <p:nvPr/>
        </p:nvSpPr>
        <p:spPr bwMode="auto">
          <a:xfrm>
            <a:off x="152400" y="5410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042491"/>
              </p:ext>
            </p:extLst>
          </p:nvPr>
        </p:nvGraphicFramePr>
        <p:xfrm>
          <a:off x="125241" y="5676900"/>
          <a:ext cx="89392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7" name="Equation" r:id="rId26" imgW="5054400" imgH="533160" progId="Equation.DSMT4">
                  <p:embed/>
                </p:oleObj>
              </mc:Choice>
              <mc:Fallback>
                <p:oleObj name="Equation" r:id="rId26" imgW="5054400" imgH="5331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41" y="5676900"/>
                        <a:ext cx="893921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  <p:bldP spid="9" grpId="0" animBg="1"/>
      <p:bldP spid="2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1219200" y="5164137"/>
            <a:ext cx="6781800" cy="1008063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28600" y="228600"/>
            <a:ext cx="838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Since the thermodynamics is obtained from derivatives of G with respect to H and T let’s explore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911897"/>
              </p:ext>
            </p:extLst>
          </p:nvPr>
        </p:nvGraphicFramePr>
        <p:xfrm>
          <a:off x="-14288" y="1066800"/>
          <a:ext cx="4133851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5" name="Equation" r:id="rId4" imgW="2336760" imgH="533160" progId="Equation.DSMT4">
                  <p:embed/>
                </p:oleObj>
              </mc:Choice>
              <mc:Fallback>
                <p:oleObj name="Equation" r:id="rId4" imgW="2336760" imgH="53316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288" y="1066800"/>
                        <a:ext cx="4133851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778351"/>
              </p:ext>
            </p:extLst>
          </p:nvPr>
        </p:nvGraphicFramePr>
        <p:xfrm>
          <a:off x="4023883" y="1066800"/>
          <a:ext cx="5143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6" name="Equation" r:id="rId6" imgW="2908080" imgH="533160" progId="Equation.DSMT4">
                  <p:embed/>
                </p:oleObj>
              </mc:Choice>
              <mc:Fallback>
                <p:oleObj name="Equation" r:id="rId6" imgW="290808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883" y="1066800"/>
                        <a:ext cx="5143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57135"/>
              </p:ext>
            </p:extLst>
          </p:nvPr>
        </p:nvGraphicFramePr>
        <p:xfrm>
          <a:off x="228600" y="2286000"/>
          <a:ext cx="8850313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7" name="Equation" r:id="rId8" imgW="5003640" imgH="507960" progId="Equation.DSMT4">
                  <p:embed/>
                </p:oleObj>
              </mc:Choice>
              <mc:Fallback>
                <p:oleObj name="Equation" r:id="rId8" imgW="500364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0"/>
                        <a:ext cx="8850313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257849"/>
              </p:ext>
            </p:extLst>
          </p:nvPr>
        </p:nvGraphicFramePr>
        <p:xfrm>
          <a:off x="228600" y="3352800"/>
          <a:ext cx="4919663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8" name="Equation" r:id="rId10" imgW="2781000" imgH="419040" progId="Equation.DSMT4">
                  <p:embed/>
                </p:oleObj>
              </mc:Choice>
              <mc:Fallback>
                <p:oleObj name="Equation" r:id="rId10" imgW="278100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352800"/>
                        <a:ext cx="4919663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76306"/>
              </p:ext>
            </p:extLst>
          </p:nvPr>
        </p:nvGraphicFramePr>
        <p:xfrm>
          <a:off x="5257800" y="3541412"/>
          <a:ext cx="12128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9" name="Equation" r:id="rId12" imgW="685800" imgH="228600" progId="Equation.DSMT4">
                  <p:embed/>
                </p:oleObj>
              </mc:Choice>
              <mc:Fallback>
                <p:oleObj name="Equation" r:id="rId12" imgW="6858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41412"/>
                        <a:ext cx="121285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304800" y="4323095"/>
            <a:ext cx="716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Where the </a:t>
            </a:r>
            <a:r>
              <a:rPr lang="en-US" dirty="0" err="1" smtClean="0">
                <a:latin typeface="Comic Sans MS" pitchFamily="66" charset="0"/>
              </a:rPr>
              <a:t>Brillouin</a:t>
            </a:r>
            <a:r>
              <a:rPr lang="en-US" dirty="0" smtClean="0">
                <a:latin typeface="Comic Sans MS" pitchFamily="66" charset="0"/>
              </a:rPr>
              <a:t>  function B</a:t>
            </a:r>
            <a:r>
              <a:rPr lang="en-US" baseline="-25000" dirty="0" smtClean="0">
                <a:latin typeface="Comic Sans MS" pitchFamily="66" charset="0"/>
              </a:rPr>
              <a:t>J</a:t>
            </a:r>
            <a:r>
              <a:rPr lang="en-US" dirty="0" smtClean="0">
                <a:latin typeface="Comic Sans MS" pitchFamily="66" charset="0"/>
              </a:rPr>
              <a:t> is therefore reads: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885779"/>
              </p:ext>
            </p:extLst>
          </p:nvPr>
        </p:nvGraphicFramePr>
        <p:xfrm>
          <a:off x="1533525" y="5327650"/>
          <a:ext cx="595153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0" name="Equation" r:id="rId14" imgW="3365280" imgH="393480" progId="Equation.DSMT4">
                  <p:embed/>
                </p:oleObj>
              </mc:Choice>
              <mc:Fallback>
                <p:oleObj name="Equation" r:id="rId14" imgW="33652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5327650"/>
                        <a:ext cx="595153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6019800" y="5791201"/>
            <a:ext cx="1371600" cy="685800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228600" y="228600"/>
            <a:ext cx="434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Discussion of the </a:t>
            </a:r>
            <a:r>
              <a:rPr lang="en-US" b="1" dirty="0" err="1" smtClean="0">
                <a:solidFill>
                  <a:srgbClr val="0070C0"/>
                </a:solidFill>
                <a:latin typeface="Comic Sans MS" pitchFamily="66" charset="0"/>
              </a:rPr>
              <a:t>Brillouin</a:t>
            </a:r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 function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240068"/>
              </p:ext>
            </p:extLst>
          </p:nvPr>
        </p:nvGraphicFramePr>
        <p:xfrm>
          <a:off x="439738" y="719138"/>
          <a:ext cx="595153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1" name="Equation" r:id="rId4" imgW="3365280" imgH="393480" progId="Equation.DSMT4">
                  <p:embed/>
                </p:oleObj>
              </mc:Choice>
              <mc:Fallback>
                <p:oleObj name="Equation" r:id="rId4" imgW="336528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719138"/>
                        <a:ext cx="595153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336487" y="1653766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838200" y="162150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J=1/2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130395"/>
              </p:ext>
            </p:extLst>
          </p:nvPr>
        </p:nvGraphicFramePr>
        <p:xfrm>
          <a:off x="989013" y="2270125"/>
          <a:ext cx="372745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2" name="Equation" r:id="rId6" imgW="2108160" imgH="279360" progId="Equation.DSMT4">
                  <p:embed/>
                </p:oleObj>
              </mc:Choice>
              <mc:Fallback>
                <p:oleObj name="Equation" r:id="rId6" imgW="210816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2270125"/>
                        <a:ext cx="3727450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139877"/>
              </p:ext>
            </p:extLst>
          </p:nvPr>
        </p:nvGraphicFramePr>
        <p:xfrm>
          <a:off x="4800600" y="2133600"/>
          <a:ext cx="27162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3" name="Equation" r:id="rId8" imgW="1536480" imgH="419040" progId="Equation.DSMT4">
                  <p:embed/>
                </p:oleObj>
              </mc:Choice>
              <mc:Fallback>
                <p:oleObj name="Equation" r:id="rId8" imgW="1536480" imgH="419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133600"/>
                        <a:ext cx="27162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045675" y="304800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dirty="0" smtClean="0">
              <a:latin typeface="Comic Sans MS" pitchFamily="66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653742"/>
              </p:ext>
            </p:extLst>
          </p:nvPr>
        </p:nvGraphicFramePr>
        <p:xfrm>
          <a:off x="1752600" y="3008012"/>
          <a:ext cx="8969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4" name="Equation" r:id="rId10" imgW="507960" imgH="203040" progId="Equation.DSMT4">
                  <p:embed/>
                </p:oleObj>
              </mc:Choice>
              <mc:Fallback>
                <p:oleObj name="Equation" r:id="rId10" imgW="50796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08012"/>
                        <a:ext cx="8969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utoShape 7"/>
          <p:cNvSpPr>
            <a:spLocks noChangeArrowheads="1"/>
          </p:cNvSpPr>
          <p:nvPr/>
        </p:nvSpPr>
        <p:spPr bwMode="auto">
          <a:xfrm>
            <a:off x="2895600" y="3118366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650860"/>
              </p:ext>
            </p:extLst>
          </p:nvPr>
        </p:nvGraphicFramePr>
        <p:xfrm>
          <a:off x="1019968" y="3657600"/>
          <a:ext cx="276066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5" name="Equation" r:id="rId12" imgW="1562040" imgH="419040" progId="Equation.DSMT4">
                  <p:embed/>
                </p:oleObj>
              </mc:Choice>
              <mc:Fallback>
                <p:oleObj name="Equation" r:id="rId12" imgW="1562040" imgH="419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968" y="3657600"/>
                        <a:ext cx="276066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2038"/>
              </p:ext>
            </p:extLst>
          </p:nvPr>
        </p:nvGraphicFramePr>
        <p:xfrm>
          <a:off x="3886200" y="3550465"/>
          <a:ext cx="2693987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6" name="Equation" r:id="rId14" imgW="1523880" imgH="558720" progId="Equation.DSMT4">
                  <p:embed/>
                </p:oleObj>
              </mc:Choice>
              <mc:Fallback>
                <p:oleObj name="Equation" r:id="rId14" imgW="1523880" imgH="55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50465"/>
                        <a:ext cx="2693987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247"/>
              </p:ext>
            </p:extLst>
          </p:nvPr>
        </p:nvGraphicFramePr>
        <p:xfrm>
          <a:off x="1544637" y="4629150"/>
          <a:ext cx="287496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7" name="Equation" r:id="rId16" imgW="1625400" imgH="495000" progId="Equation.DSMT4">
                  <p:embed/>
                </p:oleObj>
              </mc:Choice>
              <mc:Fallback>
                <p:oleObj name="Equation" r:id="rId16" imgW="162540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7" y="4629150"/>
                        <a:ext cx="2874963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096243"/>
              </p:ext>
            </p:extLst>
          </p:nvPr>
        </p:nvGraphicFramePr>
        <p:xfrm>
          <a:off x="4495800" y="4602163"/>
          <a:ext cx="21780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8" name="Equation" r:id="rId18" imgW="1231560" imgH="495000" progId="Equation.DSMT4">
                  <p:embed/>
                </p:oleObj>
              </mc:Choice>
              <mc:Fallback>
                <p:oleObj name="Equation" r:id="rId18" imgW="1231560" imgH="495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602163"/>
                        <a:ext cx="2178050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313641"/>
              </p:ext>
            </p:extLst>
          </p:nvPr>
        </p:nvGraphicFramePr>
        <p:xfrm>
          <a:off x="6737350" y="4489279"/>
          <a:ext cx="21780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9" name="Equation" r:id="rId20" imgW="1231560" imgH="558720" progId="Equation.DSMT4">
                  <p:embed/>
                </p:oleObj>
              </mc:Choice>
              <mc:Fallback>
                <p:oleObj name="Equation" r:id="rId20" imgW="123156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0" y="4489279"/>
                        <a:ext cx="2178050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988869"/>
              </p:ext>
            </p:extLst>
          </p:nvPr>
        </p:nvGraphicFramePr>
        <p:xfrm>
          <a:off x="1644650" y="5661025"/>
          <a:ext cx="5594350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30" name="Equation" r:id="rId22" imgW="3162240" imgH="533160" progId="Equation.DSMT4">
                  <p:embed/>
                </p:oleObj>
              </mc:Choice>
              <mc:Fallback>
                <p:oleObj name="Equation" r:id="rId22" imgW="3162240" imgH="5331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5661025"/>
                        <a:ext cx="5594350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1" grpId="0"/>
      <p:bldP spid="6" grpId="0" animBg="1"/>
      <p:bldP spid="33" grpId="0"/>
      <p:bldP spid="15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/>
          <p:cNvSpPr/>
          <p:nvPr/>
        </p:nvSpPr>
        <p:spPr>
          <a:xfrm>
            <a:off x="336487" y="212756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US" dirty="0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838200" y="18049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X&lt;&lt;1</a:t>
            </a:r>
            <a:endParaRPr lang="en-US" dirty="0" smtClean="0">
              <a:latin typeface="Comic Sans MS" pitchFamily="66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471421"/>
              </p:ext>
            </p:extLst>
          </p:nvPr>
        </p:nvGraphicFramePr>
        <p:xfrm>
          <a:off x="838200" y="1660525"/>
          <a:ext cx="595153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1" name="Equation" r:id="rId4" imgW="3365280" imgH="393480" progId="Equation.DSMT4">
                  <p:embed/>
                </p:oleObj>
              </mc:Choice>
              <mc:Fallback>
                <p:oleObj name="Equation" r:id="rId4" imgW="33652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60525"/>
                        <a:ext cx="595153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7010400" y="1935935"/>
            <a:ext cx="533400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038340"/>
              </p:ext>
            </p:extLst>
          </p:nvPr>
        </p:nvGraphicFramePr>
        <p:xfrm>
          <a:off x="838200" y="549822"/>
          <a:ext cx="291941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2" name="Equation" r:id="rId6" imgW="1650960" imgH="444240" progId="Equation.DSMT4">
                  <p:embed/>
                </p:oleObj>
              </mc:Choice>
              <mc:Fallback>
                <p:oleObj name="Equation" r:id="rId6" imgW="1650960" imgH="444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9822"/>
                        <a:ext cx="2919412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1485900" y="15240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35" name="AutoShape 7"/>
          <p:cNvSpPr>
            <a:spLocks noChangeArrowheads="1"/>
          </p:cNvSpPr>
          <p:nvPr/>
        </p:nvSpPr>
        <p:spPr bwMode="auto">
          <a:xfrm>
            <a:off x="978529" y="1524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970412" y="1962743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X&lt;&lt;1</a:t>
            </a:r>
            <a:endParaRPr lang="en-US" dirty="0" smtClean="0">
              <a:solidFill>
                <a:srgbClr val="0DA311"/>
              </a:solidFill>
              <a:latin typeface="Comic Sans MS" pitchFamily="66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710607"/>
              </p:ext>
            </p:extLst>
          </p:nvPr>
        </p:nvGraphicFramePr>
        <p:xfrm>
          <a:off x="1846262" y="2514600"/>
          <a:ext cx="51641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3" name="Equation" r:id="rId8" imgW="2920680" imgH="533160" progId="Equation.DSMT4">
                  <p:embed/>
                </p:oleObj>
              </mc:Choice>
              <mc:Fallback>
                <p:oleObj name="Equation" r:id="rId8" imgW="2920680" imgH="533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2" y="2514600"/>
                        <a:ext cx="516413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850540"/>
              </p:ext>
            </p:extLst>
          </p:nvPr>
        </p:nvGraphicFramePr>
        <p:xfrm>
          <a:off x="1743075" y="3505200"/>
          <a:ext cx="59531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4" name="Equation" r:id="rId10" imgW="3365280" imgH="533160" progId="Equation.DSMT4">
                  <p:embed/>
                </p:oleObj>
              </mc:Choice>
              <mc:Fallback>
                <p:oleObj name="Equation" r:id="rId10" imgW="3365280" imgH="5331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3505200"/>
                        <a:ext cx="5953125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327690"/>
              </p:ext>
            </p:extLst>
          </p:nvPr>
        </p:nvGraphicFramePr>
        <p:xfrm>
          <a:off x="1901825" y="4440238"/>
          <a:ext cx="3436938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5" name="Equation" r:id="rId12" imgW="1942920" imgH="482400" progId="Equation.DSMT4">
                  <p:embed/>
                </p:oleObj>
              </mc:Choice>
              <mc:Fallback>
                <p:oleObj name="Equation" r:id="rId12" imgW="1942920" imgH="482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4440238"/>
                        <a:ext cx="3436938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/>
          <p:cNvSpPr/>
          <p:nvPr/>
        </p:nvSpPr>
        <p:spPr>
          <a:xfrm>
            <a:off x="533400" y="5442466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1035113" y="541020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X&gt;&gt;1</a:t>
            </a:r>
            <a:endParaRPr lang="en-US" dirty="0" smtClean="0">
              <a:latin typeface="Comic Sans MS" pitchFamily="66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386188"/>
              </p:ext>
            </p:extLst>
          </p:nvPr>
        </p:nvGraphicFramePr>
        <p:xfrm>
          <a:off x="1752600" y="5222597"/>
          <a:ext cx="242411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6" name="Equation" r:id="rId14" imgW="1371600" imgH="419040" progId="Equation.DSMT4">
                  <p:embed/>
                </p:oleObj>
              </mc:Choice>
              <mc:Fallback>
                <p:oleObj name="Equation" r:id="rId14" imgW="1371600" imgH="419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222597"/>
                        <a:ext cx="2424112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AutoShape 7"/>
          <p:cNvSpPr>
            <a:spLocks noChangeArrowheads="1"/>
          </p:cNvSpPr>
          <p:nvPr/>
        </p:nvSpPr>
        <p:spPr bwMode="auto">
          <a:xfrm>
            <a:off x="1041903" y="6248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150846"/>
              </p:ext>
            </p:extLst>
          </p:nvPr>
        </p:nvGraphicFramePr>
        <p:xfrm>
          <a:off x="1487788" y="6003925"/>
          <a:ext cx="595153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7" name="Equation" r:id="rId16" imgW="3365280" imgH="393480" progId="Equation.DSMT4">
                  <p:embed/>
                </p:oleObj>
              </mc:Choice>
              <mc:Fallback>
                <p:oleObj name="Equation" r:id="rId16" imgW="3365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788" y="6003925"/>
                        <a:ext cx="595153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Arrow Connector 42"/>
          <p:cNvCxnSpPr/>
          <p:nvPr/>
        </p:nvCxnSpPr>
        <p:spPr>
          <a:xfrm>
            <a:off x="7659988" y="6279335"/>
            <a:ext cx="533400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9"/>
          <p:cNvSpPr txBox="1">
            <a:spLocks noChangeArrowheads="1"/>
          </p:cNvSpPr>
          <p:nvPr/>
        </p:nvSpPr>
        <p:spPr bwMode="auto">
          <a:xfrm>
            <a:off x="7620000" y="6306143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X&lt;&lt;1</a:t>
            </a:r>
            <a:endParaRPr lang="en-US" dirty="0" smtClean="0">
              <a:solidFill>
                <a:srgbClr val="0DA311"/>
              </a:solidFill>
              <a:latin typeface="Comic Sans MS" pitchFamily="66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146350"/>
              </p:ext>
            </p:extLst>
          </p:nvPr>
        </p:nvGraphicFramePr>
        <p:xfrm>
          <a:off x="8502713" y="6139378"/>
          <a:ext cx="17938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8" name="Equation" r:id="rId17" imgW="101520" imgH="164880" progId="Equation.DSMT4">
                  <p:embed/>
                </p:oleObj>
              </mc:Choice>
              <mc:Fallback>
                <p:oleObj name="Equation" r:id="rId17" imgW="101520" imgH="1648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713" y="6139378"/>
                        <a:ext cx="179388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3886200" y="626205"/>
            <a:ext cx="50292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Note, this expansion is not completely trivial</a:t>
            </a:r>
            <a:r>
              <a:rPr lang="en-US" sz="1400" dirty="0" smtClean="0">
                <a:solidFill>
                  <a:srgbClr val="0DA311"/>
                </a:solidFill>
                <a:latin typeface="Comic Sans MS" pitchFamily="66" charset="0"/>
              </a:rPr>
              <a:t>. </a:t>
            </a:r>
          </a:p>
          <a:p>
            <a:r>
              <a:rPr lang="en-US" sz="1000" dirty="0" smtClean="0">
                <a:solidFill>
                  <a:srgbClr val="0DA311"/>
                </a:solidFill>
                <a:latin typeface="Comic Sans MS" pitchFamily="66" charset="0"/>
              </a:rPr>
              <a:t>Expand each exponential up to 3</a:t>
            </a:r>
            <a:r>
              <a:rPr lang="en-US" sz="1000" baseline="30000" dirty="0" smtClean="0">
                <a:solidFill>
                  <a:srgbClr val="0DA311"/>
                </a:solidFill>
                <a:latin typeface="Comic Sans MS" pitchFamily="66" charset="0"/>
              </a:rPr>
              <a:t>rd</a:t>
            </a:r>
            <a:r>
              <a:rPr lang="en-US" sz="1000" dirty="0" smtClean="0">
                <a:solidFill>
                  <a:srgbClr val="0DA311"/>
                </a:solidFill>
                <a:latin typeface="Comic Sans MS" pitchFamily="66" charset="0"/>
              </a:rPr>
              <a:t> order, factor out the essential singular term 1/y and expand the remaining factor in a Taylor series up to linear order.</a:t>
            </a:r>
            <a:endParaRPr lang="en-US" sz="1000" dirty="0" smtClean="0">
              <a:solidFill>
                <a:srgbClr val="0DA31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/>
      <p:bldP spid="34" grpId="0"/>
      <p:bldP spid="35" grpId="0" animBg="1"/>
      <p:bldP spid="36" grpId="0"/>
      <p:bldP spid="38" grpId="0" animBg="1"/>
      <p:bldP spid="39" grpId="0"/>
      <p:bldP spid="41" grpId="0" animBg="1"/>
      <p:bldP spid="44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76200" y="510363"/>
            <a:ext cx="8839200" cy="5661837"/>
            <a:chOff x="76200" y="909873"/>
            <a:chExt cx="8666904" cy="5398532"/>
          </a:xfrm>
        </p:grpSpPr>
        <p:sp>
          <p:nvSpPr>
            <p:cNvPr id="6" name="Rectangle 5"/>
            <p:cNvSpPr/>
            <p:nvPr/>
          </p:nvSpPr>
          <p:spPr>
            <a:xfrm>
              <a:off x="4447607" y="3244334"/>
              <a:ext cx="2487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/>
                </a:rPr>
                <a:t> </a:t>
              </a:r>
              <a:endParaRPr lang="en-US" dirty="0"/>
            </a:p>
          </p:txBody>
        </p:sp>
        <p:pic>
          <p:nvPicPr>
            <p:cNvPr id="20536" name="Picture 5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034" y="909873"/>
              <a:ext cx="7827931" cy="5029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2438400" y="2590800"/>
              <a:ext cx="10668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mic Sans MS" pitchFamily="66" charset="0"/>
                </a:rPr>
                <a:t>J=1/2</a:t>
              </a:r>
              <a:endParaRPr lang="en-US" sz="1600" dirty="0" smtClean="0">
                <a:latin typeface="Comic Sans MS" pitchFamily="66" charset="0"/>
              </a:endParaRPr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2093612" y="1801641"/>
              <a:ext cx="10668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mic Sans MS" pitchFamily="66" charset="0"/>
                </a:rPr>
                <a:t>J=3/2</a:t>
              </a:r>
              <a:endParaRPr lang="en-US" sz="1600" dirty="0" smtClean="0">
                <a:latin typeface="Comic Sans MS" pitchFamily="66" charset="0"/>
              </a:endParaRPr>
            </a:p>
          </p:txBody>
        </p:sp>
        <p:sp>
          <p:nvSpPr>
            <p:cNvPr id="35" name="Text Box 9"/>
            <p:cNvSpPr txBox="1">
              <a:spLocks noChangeArrowheads="1"/>
            </p:cNvSpPr>
            <p:nvPr/>
          </p:nvSpPr>
          <p:spPr bwMode="auto">
            <a:xfrm>
              <a:off x="1706569" y="1587099"/>
              <a:ext cx="1066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J=7/2</a:t>
              </a:r>
              <a:endParaRPr lang="en-US" sz="1400" dirty="0" smtClean="0">
                <a:latin typeface="Comic Sans MS" pitchFamily="66" charset="0"/>
              </a:endParaRPr>
            </a:p>
          </p:txBody>
        </p:sp>
        <p:sp>
          <p:nvSpPr>
            <p:cNvPr id="36" name="Text Box 9"/>
            <p:cNvSpPr txBox="1">
              <a:spLocks noChangeArrowheads="1"/>
            </p:cNvSpPr>
            <p:nvPr/>
          </p:nvSpPr>
          <p:spPr bwMode="auto">
            <a:xfrm>
              <a:off x="1371600" y="1371600"/>
              <a:ext cx="1066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J=10</a:t>
              </a:r>
              <a:endParaRPr lang="en-US" sz="1400" dirty="0" smtClean="0">
                <a:latin typeface="Comic Sans MS" pitchFamily="66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62800" y="5939073"/>
              <a:ext cx="1580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X=g </a:t>
              </a:r>
              <a:r>
                <a:rPr lang="en-US" dirty="0" smtClean="0">
                  <a:sym typeface="Symbol"/>
                </a:rPr>
                <a:t></a:t>
              </a:r>
              <a:r>
                <a:rPr lang="en-US" baseline="-25000" dirty="0" smtClean="0">
                  <a:sym typeface="Symbol"/>
                </a:rPr>
                <a:t>B</a:t>
              </a:r>
              <a:r>
                <a:rPr lang="en-US" dirty="0" smtClean="0">
                  <a:sym typeface="Symbol"/>
                </a:rPr>
                <a:t></a:t>
              </a:r>
              <a:r>
                <a:rPr lang="en-US" baseline="-25000" dirty="0" smtClean="0">
                  <a:sym typeface="Symbol"/>
                </a:rPr>
                <a:t>0</a:t>
              </a:r>
              <a:r>
                <a:rPr lang="en-US" dirty="0" smtClean="0">
                  <a:sym typeface="Symbol"/>
                </a:rPr>
                <a:t>H/</a:t>
              </a:r>
              <a:r>
                <a:rPr lang="en-US" dirty="0" err="1" smtClean="0">
                  <a:sym typeface="Symbol"/>
                </a:rPr>
                <a:t>k</a:t>
              </a:r>
              <a:r>
                <a:rPr lang="en-US" baseline="-25000" dirty="0" err="1" smtClean="0">
                  <a:sym typeface="Symbol"/>
                </a:rPr>
                <a:t>B</a:t>
              </a:r>
              <a:r>
                <a:rPr lang="en-US" dirty="0" err="1" smtClean="0">
                  <a:sym typeface="Symbol"/>
                </a:rPr>
                <a:t>T</a:t>
              </a:r>
              <a:endParaRPr lang="en-US" baseline="-25000" dirty="0"/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78083396"/>
                </p:ext>
              </p:extLst>
            </p:nvPr>
          </p:nvGraphicFramePr>
          <p:xfrm>
            <a:off x="76200" y="1119088"/>
            <a:ext cx="71755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94" name="Equation" r:id="rId5" imgW="406080" imgH="228600" progId="Equation.DSMT4">
                    <p:embed/>
                  </p:oleObj>
                </mc:Choice>
                <mc:Fallback>
                  <p:oleObj name="Equation" r:id="rId5" imgW="406080" imgH="2286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200" y="1119088"/>
                          <a:ext cx="71755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Oval 43"/>
          <p:cNvSpPr/>
          <p:nvPr/>
        </p:nvSpPr>
        <p:spPr>
          <a:xfrm>
            <a:off x="2659063" y="2909888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en-US" dirty="0"/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3160776" y="2877622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J</a:t>
            </a:r>
            <a:r>
              <a:rPr lang="en-US" dirty="0" smtClean="0">
                <a:latin typeface="Comic Sans MS" pitchFamily="66" charset="0"/>
                <a:sym typeface="Symbol"/>
              </a:rPr>
              <a:t>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46" name="AutoShape 7"/>
          <p:cNvSpPr>
            <a:spLocks noChangeArrowheads="1"/>
          </p:cNvSpPr>
          <p:nvPr/>
        </p:nvSpPr>
        <p:spPr bwMode="auto">
          <a:xfrm>
            <a:off x="7151280" y="2958684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281206"/>
              </p:ext>
            </p:extLst>
          </p:nvPr>
        </p:nvGraphicFramePr>
        <p:xfrm>
          <a:off x="1941356" y="3429000"/>
          <a:ext cx="595153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5" name="Equation" r:id="rId7" imgW="3365280" imgH="393480" progId="Equation.DSMT4">
                  <p:embed/>
                </p:oleObj>
              </mc:Choice>
              <mc:Fallback>
                <p:oleObj name="Equation" r:id="rId7" imgW="3365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356" y="3429000"/>
                        <a:ext cx="595153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13469"/>
              </p:ext>
            </p:extLst>
          </p:nvPr>
        </p:nvGraphicFramePr>
        <p:xfrm>
          <a:off x="4219275" y="2667000"/>
          <a:ext cx="24701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6" name="Equation" r:id="rId9" imgW="1396800" imgH="444240" progId="Equation.DSMT4">
                  <p:embed/>
                </p:oleObj>
              </mc:Choice>
              <mc:Fallback>
                <p:oleObj name="Equation" r:id="rId9" imgW="13968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275" y="2667000"/>
                        <a:ext cx="247015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944224"/>
              </p:ext>
            </p:extLst>
          </p:nvPr>
        </p:nvGraphicFramePr>
        <p:xfrm>
          <a:off x="1953427" y="4103132"/>
          <a:ext cx="285273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7" name="Equation" r:id="rId11" imgW="1612800" imgH="393480" progId="Equation.DSMT4">
                  <p:embed/>
                </p:oleObj>
              </mc:Choice>
              <mc:Fallback>
                <p:oleObj name="Equation" r:id="rId11" imgW="1612800" imgH="393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3427" y="4103132"/>
                        <a:ext cx="285273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Arrow Connector 49"/>
          <p:cNvCxnSpPr/>
          <p:nvPr/>
        </p:nvCxnSpPr>
        <p:spPr>
          <a:xfrm>
            <a:off x="7966676" y="3706992"/>
            <a:ext cx="533400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7926688" y="373380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J</a:t>
            </a:r>
            <a:r>
              <a:rPr lang="en-US" dirty="0" smtClean="0">
                <a:solidFill>
                  <a:srgbClr val="0DA311"/>
                </a:solidFill>
                <a:latin typeface="Comic Sans MS" pitchFamily="66" charset="0"/>
                <a:sym typeface="Symbol"/>
              </a:rPr>
              <a:t></a:t>
            </a:r>
            <a:endParaRPr lang="en-US" dirty="0" smtClean="0">
              <a:solidFill>
                <a:srgbClr val="0DA311"/>
              </a:solidFill>
              <a:latin typeface="Comic Sans MS" pitchFamily="66" charset="0"/>
            </a:endParaRPr>
          </a:p>
        </p:txBody>
      </p:sp>
      <p:sp>
        <p:nvSpPr>
          <p:cNvPr id="37" name="Right Brace 36"/>
          <p:cNvSpPr/>
          <p:nvPr/>
        </p:nvSpPr>
        <p:spPr>
          <a:xfrm rot="5400000">
            <a:off x="3822109" y="3986867"/>
            <a:ext cx="304800" cy="16274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160776" y="4888468"/>
            <a:ext cx="1758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egligible except</a:t>
            </a:r>
          </a:p>
          <a:p>
            <a:r>
              <a:rPr lang="en-US" dirty="0" smtClean="0"/>
              <a:t> for x</a:t>
            </a:r>
            <a:r>
              <a:rPr lang="en-US" dirty="0" smtClean="0">
                <a:sym typeface="Symbol"/>
              </a:rPr>
              <a:t>0</a:t>
            </a:r>
            <a:endParaRPr lang="en-US" dirty="0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5297788" y="4404460"/>
            <a:ext cx="533400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Box 9"/>
          <p:cNvSpPr txBox="1">
            <a:spLocks noChangeArrowheads="1"/>
          </p:cNvSpPr>
          <p:nvPr/>
        </p:nvSpPr>
        <p:spPr bwMode="auto">
          <a:xfrm>
            <a:off x="5257800" y="4431268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DA311"/>
                </a:solidFill>
                <a:latin typeface="Comic Sans MS" pitchFamily="66" charset="0"/>
              </a:rPr>
              <a:t>J</a:t>
            </a:r>
            <a:r>
              <a:rPr lang="en-US" dirty="0" smtClean="0">
                <a:solidFill>
                  <a:srgbClr val="0DA311"/>
                </a:solidFill>
                <a:latin typeface="Comic Sans MS" pitchFamily="66" charset="0"/>
                <a:sym typeface="Symbol"/>
              </a:rPr>
              <a:t></a:t>
            </a:r>
            <a:endParaRPr lang="en-US" dirty="0" smtClean="0">
              <a:solidFill>
                <a:srgbClr val="0DA311"/>
              </a:solidFill>
              <a:latin typeface="Comic Sans MS" pitchFamily="66" charset="0"/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497236"/>
              </p:ext>
            </p:extLst>
          </p:nvPr>
        </p:nvGraphicFramePr>
        <p:xfrm>
          <a:off x="6072789" y="4053622"/>
          <a:ext cx="24272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8" name="Equation" r:id="rId13" imgW="1371600" imgH="393480" progId="Equation.DSMT4">
                  <p:embed/>
                </p:oleObj>
              </mc:Choice>
              <mc:Fallback>
                <p:oleObj name="Equation" r:id="rId13" imgW="137160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789" y="4053622"/>
                        <a:ext cx="242728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6132478" y="4703802"/>
            <a:ext cx="1853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Langevin</a:t>
            </a:r>
            <a:r>
              <a:rPr lang="en-US" dirty="0" smtClean="0"/>
              <a:t> 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/>
      <p:bldP spid="46" grpId="0" animBg="1"/>
      <p:bldP spid="51" grpId="0"/>
      <p:bldP spid="37" grpId="0" animBg="1"/>
      <p:bldP spid="43" grpId="0"/>
      <p:bldP spid="55" grpId="0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2639841" y="4762500"/>
            <a:ext cx="2648894" cy="1333500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28600" y="228600"/>
            <a:ext cx="838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Average magnetic moment &lt;m&gt; per particle</a:t>
            </a:r>
            <a:endParaRPr lang="en-US" b="1" dirty="0" smtClean="0">
              <a:solidFill>
                <a:srgbClr val="0070C0"/>
              </a:solidFill>
              <a:latin typeface="Comic Sans MS" pitchFamily="66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638190"/>
              </p:ext>
            </p:extLst>
          </p:nvPr>
        </p:nvGraphicFramePr>
        <p:xfrm>
          <a:off x="850900" y="914400"/>
          <a:ext cx="35067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0" name="Equation" r:id="rId4" imgW="2209680" imgH="444240" progId="Equation.DSMT4">
                  <p:embed/>
                </p:oleObj>
              </mc:Choice>
              <mc:Fallback>
                <p:oleObj name="Equation" r:id="rId4" imgW="220968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914400"/>
                        <a:ext cx="350678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419600" y="1066800"/>
            <a:ext cx="76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mic Sans MS" pitchFamily="66" charset="0"/>
              </a:rPr>
              <a:t>a</a:t>
            </a:r>
            <a:r>
              <a:rPr lang="en-US" dirty="0" smtClean="0">
                <a:latin typeface="Comic Sans MS" pitchFamily="66" charset="0"/>
              </a:rPr>
              <a:t>nd </a:t>
            </a:r>
            <a:endParaRPr lang="en-US" dirty="0" smtClean="0">
              <a:latin typeface="Comic Sans MS" pitchFamily="66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172842"/>
              </p:ext>
            </p:extLst>
          </p:nvPr>
        </p:nvGraphicFramePr>
        <p:xfrm>
          <a:off x="5272087" y="1030288"/>
          <a:ext cx="14509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1" name="Equation" r:id="rId6" imgW="914400" imgH="253800" progId="Equation.DSMT4">
                  <p:embed/>
                </p:oleObj>
              </mc:Choice>
              <mc:Fallback>
                <p:oleObj name="Equation" r:id="rId6" imgW="91440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2087" y="1030288"/>
                        <a:ext cx="14509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81000" y="2133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897737"/>
              </p:ext>
            </p:extLst>
          </p:nvPr>
        </p:nvGraphicFramePr>
        <p:xfrm>
          <a:off x="793750" y="1905000"/>
          <a:ext cx="37893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2" name="Equation" r:id="rId8" imgW="2387520" imgH="431640" progId="Equation.DSMT4">
                  <p:embed/>
                </p:oleObj>
              </mc:Choice>
              <mc:Fallback>
                <p:oleObj name="Equation" r:id="rId8" imgW="238752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1905000"/>
                        <a:ext cx="37893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84875"/>
              </p:ext>
            </p:extLst>
          </p:nvPr>
        </p:nvGraphicFramePr>
        <p:xfrm>
          <a:off x="4799013" y="1817688"/>
          <a:ext cx="327818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3" name="Equation" r:id="rId10" imgW="1854000" imgH="482400" progId="Equation.DSMT4">
                  <p:embed/>
                </p:oleObj>
              </mc:Choice>
              <mc:Fallback>
                <p:oleObj name="Equation" r:id="rId10" imgW="1854000" imgH="482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013" y="1817688"/>
                        <a:ext cx="3278187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18928" y="3048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625879"/>
              </p:ext>
            </p:extLst>
          </p:nvPr>
        </p:nvGraphicFramePr>
        <p:xfrm>
          <a:off x="914400" y="2779713"/>
          <a:ext cx="2579687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4" name="Equation" r:id="rId12" imgW="1625400" imgH="482400" progId="Equation.DSMT4">
                  <p:embed/>
                </p:oleObj>
              </mc:Choice>
              <mc:Fallback>
                <p:oleObj name="Equation" r:id="rId12" imgW="16254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79713"/>
                        <a:ext cx="2579687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639494" y="2962532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In the limit of H</a:t>
            </a:r>
            <a:r>
              <a:rPr lang="en-US" dirty="0" smtClean="0">
                <a:latin typeface="Comic Sans MS" pitchFamily="66" charset="0"/>
                <a:sym typeface="Symbol"/>
              </a:rPr>
              <a:t>0 we recall</a:t>
            </a:r>
            <a:endParaRPr lang="en-US" baseline="-25000" dirty="0">
              <a:latin typeface="Comic Sans MS" pitchFamily="66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371561"/>
              </p:ext>
            </p:extLst>
          </p:nvPr>
        </p:nvGraphicFramePr>
        <p:xfrm>
          <a:off x="6992294" y="2774135"/>
          <a:ext cx="20431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5" name="Equation" r:id="rId14" imgW="1155600" imgH="419040" progId="Equation.DSMT4">
                  <p:embed/>
                </p:oleObj>
              </mc:Choice>
              <mc:Fallback>
                <p:oleObj name="Equation" r:id="rId14" imgW="1155600" imgH="419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2294" y="2774135"/>
                        <a:ext cx="20431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430041" y="422721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968161"/>
              </p:ext>
            </p:extLst>
          </p:nvPr>
        </p:nvGraphicFramePr>
        <p:xfrm>
          <a:off x="955718" y="3970338"/>
          <a:ext cx="26797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6" name="Equation" r:id="rId16" imgW="1688760" imgH="457200" progId="Equation.DSMT4">
                  <p:embed/>
                </p:oleObj>
              </mc:Choice>
              <mc:Fallback>
                <p:oleObj name="Equation" r:id="rId16" imgW="168876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718" y="3970338"/>
                        <a:ext cx="2679700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439094" y="5105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138678"/>
              </p:ext>
            </p:extLst>
          </p:nvPr>
        </p:nvGraphicFramePr>
        <p:xfrm>
          <a:off x="874713" y="4797425"/>
          <a:ext cx="43926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7" name="Equation" r:id="rId18" imgW="2768400" imgH="457200" progId="Equation.DSMT4">
                  <p:embed/>
                </p:oleObj>
              </mc:Choice>
              <mc:Fallback>
                <p:oleObj name="Equation" r:id="rId18" imgW="27684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4797425"/>
                        <a:ext cx="4392612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185957" y="5556779"/>
            <a:ext cx="1540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Curie law</a:t>
            </a:r>
            <a:endParaRPr lang="en-US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048143"/>
              </p:ext>
            </p:extLst>
          </p:nvPr>
        </p:nvGraphicFramePr>
        <p:xfrm>
          <a:off x="5207524" y="3337482"/>
          <a:ext cx="3860276" cy="3538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8" name="Graph" r:id="rId20" imgW="3428640" imgH="3143520" progId="Origin50.Graph">
                  <p:embed/>
                </p:oleObj>
              </mc:Choice>
              <mc:Fallback>
                <p:oleObj name="Graph" r:id="rId20" imgW="3428640" imgH="314352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207524" y="3337482"/>
                        <a:ext cx="3860276" cy="3538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006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4" grpId="0"/>
      <p:bldP spid="6" grpId="0" animBg="1"/>
      <p:bldP spid="9" grpId="0" animBg="1"/>
      <p:bldP spid="11" grpId="0"/>
      <p:bldP spid="13" grpId="0" animBg="1"/>
      <p:bldP spid="15" grpId="0" animBg="1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21046</TotalTime>
  <Words>421</Words>
  <Application>Microsoft Office PowerPoint</Application>
  <PresentationFormat>On-screen Show (4:3)</PresentationFormat>
  <Paragraphs>97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Office Theme</vt:lpstr>
      <vt:lpstr>Equation</vt:lpstr>
      <vt:lpstr>MathType 6.0 Equation</vt:lpstr>
      <vt:lpstr>Origin Graph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Christian Binek</cp:lastModifiedBy>
  <cp:revision>464</cp:revision>
  <dcterms:created xsi:type="dcterms:W3CDTF">2010-08-30T23:12:30Z</dcterms:created>
  <dcterms:modified xsi:type="dcterms:W3CDTF">2011-11-29T17:50:08Z</dcterms:modified>
</cp:coreProperties>
</file>